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258" r:id="rId3"/>
    <p:sldId id="257" r:id="rId4"/>
    <p:sldId id="259" r:id="rId5"/>
    <p:sldId id="277" r:id="rId6"/>
    <p:sldId id="274" r:id="rId7"/>
    <p:sldId id="260" r:id="rId8"/>
    <p:sldId id="278" r:id="rId9"/>
    <p:sldId id="275" r:id="rId10"/>
    <p:sldId id="276"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047"/>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996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525911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362209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011184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2056080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120844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280953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4764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8/10/2021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797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513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913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239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8/10/2021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243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00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8/10/2021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172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161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326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8/10/2021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82644156"/>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pplewebdata://2B8C2CFD-B7BC-4C58-8850-8B3B438507B9/#_ftn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2563-3C90-754D-9B19-D338DBD8D514}"/>
              </a:ext>
            </a:extLst>
          </p:cNvPr>
          <p:cNvSpPr>
            <a:spLocks noGrp="1"/>
          </p:cNvSpPr>
          <p:nvPr>
            <p:ph type="ctrTitle"/>
          </p:nvPr>
        </p:nvSpPr>
        <p:spPr/>
        <p:txBody>
          <a:bodyPr/>
          <a:lstStyle/>
          <a:p>
            <a:r>
              <a:rPr lang="en-US" dirty="0"/>
              <a:t>Master of Theological Studies (MTS)</a:t>
            </a:r>
          </a:p>
        </p:txBody>
      </p:sp>
      <p:sp>
        <p:nvSpPr>
          <p:cNvPr id="3" name="Subtitle 2">
            <a:extLst>
              <a:ext uri="{FF2B5EF4-FFF2-40B4-BE49-F238E27FC236}">
                <a16:creationId xmlns:a16="http://schemas.microsoft.com/office/drawing/2014/main" id="{EC2E6705-ED52-3B47-BBB8-8FB2A93559F9}"/>
              </a:ext>
            </a:extLst>
          </p:cNvPr>
          <p:cNvSpPr>
            <a:spLocks noGrp="1"/>
          </p:cNvSpPr>
          <p:nvPr>
            <p:ph type="subTitle" idx="1"/>
          </p:nvPr>
        </p:nvSpPr>
        <p:spPr/>
        <p:txBody>
          <a:bodyPr/>
          <a:lstStyle/>
          <a:p>
            <a:r>
              <a:rPr lang="en-US" dirty="0"/>
              <a:t>Hood Theological Seminary</a:t>
            </a:r>
          </a:p>
          <a:p>
            <a:r>
              <a:rPr lang="en-US" dirty="0"/>
              <a:t>Salisbury NC</a:t>
            </a:r>
          </a:p>
        </p:txBody>
      </p:sp>
    </p:spTree>
    <p:extLst>
      <p:ext uri="{BB962C8B-B14F-4D97-AF65-F5344CB8AC3E}">
        <p14:creationId xmlns:p14="http://schemas.microsoft.com/office/powerpoint/2010/main" val="3752193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D9AB-1CC1-4A4F-8407-84E209F41796}"/>
              </a:ext>
            </a:extLst>
          </p:cNvPr>
          <p:cNvSpPr>
            <a:spLocks noGrp="1"/>
          </p:cNvSpPr>
          <p:nvPr>
            <p:ph type="title"/>
          </p:nvPr>
        </p:nvSpPr>
        <p:spPr/>
        <p:txBody>
          <a:bodyPr/>
          <a:lstStyle/>
          <a:p>
            <a:r>
              <a:rPr lang="en-US" dirty="0"/>
              <a:t>MTS History and Theology Courses</a:t>
            </a:r>
          </a:p>
        </p:txBody>
      </p:sp>
      <p:sp>
        <p:nvSpPr>
          <p:cNvPr id="3" name="Content Placeholder 2">
            <a:extLst>
              <a:ext uri="{FF2B5EF4-FFF2-40B4-BE49-F238E27FC236}">
                <a16:creationId xmlns:a16="http://schemas.microsoft.com/office/drawing/2014/main" id="{0C4F225B-25AC-EC4C-BE34-8200A90DB0CA}"/>
              </a:ext>
            </a:extLst>
          </p:cNvPr>
          <p:cNvSpPr>
            <a:spLocks noGrp="1"/>
          </p:cNvSpPr>
          <p:nvPr>
            <p:ph idx="1"/>
          </p:nvPr>
        </p:nvSpPr>
        <p:spPr/>
        <p:txBody>
          <a:bodyPr>
            <a:normAutofit fontScale="77500" lnSpcReduction="20000"/>
          </a:bodyPr>
          <a:lstStyle/>
          <a:p>
            <a:endParaRPr lang="en-US" sz="2900" dirty="0"/>
          </a:p>
          <a:p>
            <a:r>
              <a:rPr lang="en-US" sz="2900" dirty="0"/>
              <a:t>CHT 115: History of Christianity in Global Context</a:t>
            </a:r>
          </a:p>
          <a:p>
            <a:r>
              <a:rPr lang="en-US" sz="2900" dirty="0"/>
              <a:t>CHT 200: History of Christianity in the United States</a:t>
            </a:r>
          </a:p>
          <a:p>
            <a:r>
              <a:rPr lang="en-US" sz="2900" dirty="0"/>
              <a:t>TSE 110 and TSE 111: Systematic Theology I and II</a:t>
            </a:r>
          </a:p>
          <a:p>
            <a:r>
              <a:rPr lang="en-US" sz="2900" dirty="0"/>
              <a:t>TSE 120: Christian Ethics</a:t>
            </a:r>
          </a:p>
          <a:p>
            <a:r>
              <a:rPr lang="en-US" sz="2900" dirty="0"/>
              <a:t>15 elective course hours in Areas Two and Three</a:t>
            </a:r>
          </a:p>
          <a:p>
            <a:r>
              <a:rPr lang="en-US" sz="2900" dirty="0"/>
              <a:t>15 credit hours from courses in Area One</a:t>
            </a:r>
          </a:p>
          <a:p>
            <a:r>
              <a:rPr lang="en-US" sz="2900" dirty="0"/>
              <a:t>9-12 credit hours of additional electives</a:t>
            </a:r>
          </a:p>
          <a:p>
            <a:pPr lvl="1"/>
            <a:r>
              <a:rPr lang="en-US" sz="2400" dirty="0"/>
              <a:t>No more than 9 elective credit hours in Area Four: Pastoral Theology</a:t>
            </a:r>
          </a:p>
          <a:p>
            <a:r>
              <a:rPr lang="en-US" sz="2900" dirty="0"/>
              <a:t>A 3-6 credit hour summative project/course</a:t>
            </a:r>
          </a:p>
          <a:p>
            <a:endParaRPr lang="en-US" sz="1000" dirty="0"/>
          </a:p>
          <a:p>
            <a:pPr marL="0" indent="0">
              <a:buNone/>
            </a:pPr>
            <a:endParaRPr lang="en-US" dirty="0"/>
          </a:p>
        </p:txBody>
      </p:sp>
    </p:spTree>
    <p:extLst>
      <p:ext uri="{BB962C8B-B14F-4D97-AF65-F5344CB8AC3E}">
        <p14:creationId xmlns:p14="http://schemas.microsoft.com/office/powerpoint/2010/main" val="3920949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B2857-AC46-8C41-8EFD-A7DE310DB5C1}"/>
              </a:ext>
            </a:extLst>
          </p:cNvPr>
          <p:cNvSpPr>
            <a:spLocks noGrp="1"/>
          </p:cNvSpPr>
          <p:nvPr>
            <p:ph type="title"/>
          </p:nvPr>
        </p:nvSpPr>
        <p:spPr/>
        <p:txBody>
          <a:bodyPr/>
          <a:lstStyle/>
          <a:p>
            <a:r>
              <a:rPr lang="en-US" dirty="0"/>
              <a:t>MTS Recommended Course Sequences</a:t>
            </a:r>
          </a:p>
        </p:txBody>
      </p:sp>
      <p:sp>
        <p:nvSpPr>
          <p:cNvPr id="3" name="Content Placeholder 2">
            <a:extLst>
              <a:ext uri="{FF2B5EF4-FFF2-40B4-BE49-F238E27FC236}">
                <a16:creationId xmlns:a16="http://schemas.microsoft.com/office/drawing/2014/main" id="{63A74D26-ED99-DE43-A8E1-E1DC35E5BD79}"/>
              </a:ext>
            </a:extLst>
          </p:cNvPr>
          <p:cNvSpPr>
            <a:spLocks noGrp="1"/>
          </p:cNvSpPr>
          <p:nvPr>
            <p:ph idx="1"/>
          </p:nvPr>
        </p:nvSpPr>
        <p:spPr/>
        <p:txBody>
          <a:bodyPr>
            <a:noAutofit/>
          </a:bodyPr>
          <a:lstStyle/>
          <a:p>
            <a:r>
              <a:rPr lang="en-US" sz="2800" dirty="0"/>
              <a:t>HTS has developed 2 recommended course sequences — a 2 year and a 3 year — for students wishing to graduate in those number of years to follow.</a:t>
            </a:r>
          </a:p>
          <a:p>
            <a:endParaRPr lang="en-US" sz="2800" dirty="0"/>
          </a:p>
          <a:p>
            <a:r>
              <a:rPr lang="en-US" sz="2800" dirty="0"/>
              <a:t>See the 2020-21 HTS Catalogue for details and/or ask your faculty advisor about them.</a:t>
            </a:r>
          </a:p>
        </p:txBody>
      </p:sp>
    </p:spTree>
    <p:extLst>
      <p:ext uri="{BB962C8B-B14F-4D97-AF65-F5344CB8AC3E}">
        <p14:creationId xmlns:p14="http://schemas.microsoft.com/office/powerpoint/2010/main" val="88661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8989B-C17A-3142-BEBE-CF7B58FC516C}"/>
              </a:ext>
            </a:extLst>
          </p:cNvPr>
          <p:cNvSpPr>
            <a:spLocks noGrp="1"/>
          </p:cNvSpPr>
          <p:nvPr>
            <p:ph type="title"/>
          </p:nvPr>
        </p:nvSpPr>
        <p:spPr/>
        <p:txBody>
          <a:bodyPr/>
          <a:lstStyle/>
          <a:p>
            <a:r>
              <a:rPr lang="en-US" dirty="0"/>
              <a:t>Description</a:t>
            </a:r>
          </a:p>
        </p:txBody>
      </p:sp>
      <p:sp>
        <p:nvSpPr>
          <p:cNvPr id="3" name="Content Placeholder 2">
            <a:extLst>
              <a:ext uri="{FF2B5EF4-FFF2-40B4-BE49-F238E27FC236}">
                <a16:creationId xmlns:a16="http://schemas.microsoft.com/office/drawing/2014/main" id="{A876CC38-8C83-124F-B83A-033DD6B59D53}"/>
              </a:ext>
            </a:extLst>
          </p:cNvPr>
          <p:cNvSpPr>
            <a:spLocks noGrp="1"/>
          </p:cNvSpPr>
          <p:nvPr>
            <p:ph idx="1"/>
          </p:nvPr>
        </p:nvSpPr>
        <p:spPr/>
        <p:txBody>
          <a:bodyPr>
            <a:noAutofit/>
          </a:bodyPr>
          <a:lstStyle/>
          <a:p>
            <a:pPr marL="0" indent="0">
              <a:buNone/>
            </a:pPr>
            <a:r>
              <a:rPr lang="en-US" sz="2800" dirty="0"/>
              <a:t>The Master of Theological Studies (MTS) program grounds students in the Christian religious heritage while training them in the skills of critical thinking and academic writing. It is accordingly designed to serve those who desire a better understanding of the Christian faith for the purposes of personal edification, teaching, and/or preparation for doctoral studies. Students who desire pastoral training should consider the Master of Divinity degree instead. </a:t>
            </a:r>
          </a:p>
        </p:txBody>
      </p:sp>
    </p:spTree>
    <p:extLst>
      <p:ext uri="{BB962C8B-B14F-4D97-AF65-F5344CB8AC3E}">
        <p14:creationId xmlns:p14="http://schemas.microsoft.com/office/powerpoint/2010/main" val="233492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FAA7-A7FE-264A-A69C-360D5104502B}"/>
              </a:ext>
            </a:extLst>
          </p:cNvPr>
          <p:cNvSpPr>
            <a:spLocks noGrp="1"/>
          </p:cNvSpPr>
          <p:nvPr>
            <p:ph type="title"/>
          </p:nvPr>
        </p:nvSpPr>
        <p:spPr/>
        <p:txBody>
          <a:bodyPr/>
          <a:lstStyle/>
          <a:p>
            <a:r>
              <a:rPr lang="en-US" dirty="0"/>
              <a:t>Duration</a:t>
            </a:r>
          </a:p>
        </p:txBody>
      </p:sp>
      <p:sp>
        <p:nvSpPr>
          <p:cNvPr id="3" name="Content Placeholder 2">
            <a:extLst>
              <a:ext uri="{FF2B5EF4-FFF2-40B4-BE49-F238E27FC236}">
                <a16:creationId xmlns:a16="http://schemas.microsoft.com/office/drawing/2014/main" id="{EC4266A0-9D57-8D47-B5AD-20AFB47E9310}"/>
              </a:ext>
            </a:extLst>
          </p:cNvPr>
          <p:cNvSpPr>
            <a:spLocks noGrp="1"/>
          </p:cNvSpPr>
          <p:nvPr>
            <p:ph idx="1"/>
          </p:nvPr>
        </p:nvSpPr>
        <p:spPr/>
        <p:txBody>
          <a:bodyPr>
            <a:normAutofit/>
          </a:bodyPr>
          <a:lstStyle/>
          <a:p>
            <a:endParaRPr lang="en-US" sz="3200" dirty="0"/>
          </a:p>
          <a:p>
            <a:r>
              <a:rPr lang="en-US" sz="3200" dirty="0"/>
              <a:t>The Master of Theological Studies (MTS) at HTS is a 60-credit hour degree program.</a:t>
            </a:r>
          </a:p>
          <a:p>
            <a:endParaRPr lang="en-US" sz="3200" dirty="0"/>
          </a:p>
          <a:p>
            <a:r>
              <a:rPr lang="en-US" sz="3200" dirty="0"/>
              <a:t>The MTS may be completed in a minimum of 2 or a maximum of 7 years. </a:t>
            </a:r>
          </a:p>
          <a:p>
            <a:endParaRPr lang="en-US" sz="4000"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99140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CA3F-7510-134F-8E16-535151BC7E60}"/>
              </a:ext>
            </a:extLst>
          </p:cNvPr>
          <p:cNvSpPr>
            <a:spLocks noGrp="1"/>
          </p:cNvSpPr>
          <p:nvPr>
            <p:ph type="title"/>
          </p:nvPr>
        </p:nvSpPr>
        <p:spPr/>
        <p:txBody>
          <a:bodyPr/>
          <a:lstStyle/>
          <a:p>
            <a:r>
              <a:rPr lang="en-US" dirty="0"/>
              <a:t>Three MTS Options</a:t>
            </a:r>
          </a:p>
        </p:txBody>
      </p:sp>
      <p:sp>
        <p:nvSpPr>
          <p:cNvPr id="3" name="Content Placeholder 2">
            <a:extLst>
              <a:ext uri="{FF2B5EF4-FFF2-40B4-BE49-F238E27FC236}">
                <a16:creationId xmlns:a16="http://schemas.microsoft.com/office/drawing/2014/main" id="{681CEA6D-22A5-EF4E-9D25-CF44C2039B5D}"/>
              </a:ext>
            </a:extLst>
          </p:cNvPr>
          <p:cNvSpPr>
            <a:spLocks noGrp="1"/>
          </p:cNvSpPr>
          <p:nvPr>
            <p:ph idx="1"/>
          </p:nvPr>
        </p:nvSpPr>
        <p:spPr/>
        <p:txBody>
          <a:bodyPr>
            <a:noAutofit/>
          </a:bodyPr>
          <a:lstStyle/>
          <a:p>
            <a:pPr marL="0" indent="0">
              <a:buNone/>
            </a:pPr>
            <a:endParaRPr lang="en-US" sz="2800" dirty="0"/>
          </a:p>
          <a:p>
            <a:pPr lvl="1"/>
            <a:r>
              <a:rPr lang="en-US" sz="2800" dirty="0"/>
              <a:t>MTS General Studies</a:t>
            </a:r>
          </a:p>
          <a:p>
            <a:pPr lvl="1"/>
            <a:endParaRPr lang="en-US" sz="2800" dirty="0"/>
          </a:p>
          <a:p>
            <a:pPr lvl="1"/>
            <a:r>
              <a:rPr lang="en-US" sz="2800" dirty="0"/>
              <a:t>MTS Biblical Studies </a:t>
            </a:r>
          </a:p>
          <a:p>
            <a:pPr lvl="1"/>
            <a:endParaRPr lang="en-US" sz="2800" dirty="0"/>
          </a:p>
          <a:p>
            <a:pPr lvl="1"/>
            <a:r>
              <a:rPr lang="en-US" sz="2800" dirty="0"/>
              <a:t>MTS History and Theology </a:t>
            </a:r>
          </a:p>
        </p:txBody>
      </p:sp>
    </p:spTree>
    <p:extLst>
      <p:ext uri="{BB962C8B-B14F-4D97-AF65-F5344CB8AC3E}">
        <p14:creationId xmlns:p14="http://schemas.microsoft.com/office/powerpoint/2010/main" val="419659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E8B94-CC20-A34C-B413-D7AEF53D9089}"/>
              </a:ext>
            </a:extLst>
          </p:cNvPr>
          <p:cNvSpPr>
            <a:spLocks noGrp="1"/>
          </p:cNvSpPr>
          <p:nvPr>
            <p:ph type="title"/>
          </p:nvPr>
        </p:nvSpPr>
        <p:spPr/>
        <p:txBody>
          <a:bodyPr/>
          <a:lstStyle/>
          <a:p>
            <a:r>
              <a:rPr lang="en-US" dirty="0"/>
              <a:t>MTS General Studies Learning Objectives</a:t>
            </a:r>
          </a:p>
        </p:txBody>
      </p:sp>
      <p:sp>
        <p:nvSpPr>
          <p:cNvPr id="3" name="Content Placeholder 2">
            <a:extLst>
              <a:ext uri="{FF2B5EF4-FFF2-40B4-BE49-F238E27FC236}">
                <a16:creationId xmlns:a16="http://schemas.microsoft.com/office/drawing/2014/main" id="{EB5ACF33-671B-9A47-8B0D-0FB100C6AC1D}"/>
              </a:ext>
            </a:extLst>
          </p:cNvPr>
          <p:cNvSpPr>
            <a:spLocks noGrp="1"/>
          </p:cNvSpPr>
          <p:nvPr>
            <p:ph idx="1"/>
          </p:nvPr>
        </p:nvSpPr>
        <p:spPr/>
        <p:txBody>
          <a:bodyPr>
            <a:noAutofit/>
          </a:bodyPr>
          <a:lstStyle/>
          <a:p>
            <a:pPr marL="0" indent="0">
              <a:buNone/>
            </a:pPr>
            <a:r>
              <a:rPr lang="en-US" sz="2000" dirty="0"/>
              <a:t>After completing the MTS, students should be able to: </a:t>
            </a:r>
          </a:p>
          <a:p>
            <a:pPr marL="0" indent="0">
              <a:buNone/>
            </a:pPr>
            <a:endParaRPr lang="en-US" sz="800" dirty="0"/>
          </a:p>
          <a:p>
            <a:pPr lvl="0"/>
            <a:r>
              <a:rPr lang="en-US" sz="2000" dirty="0"/>
              <a:t>Summarize the historical and theological content of the various biblical books.</a:t>
            </a:r>
          </a:p>
          <a:p>
            <a:pPr lvl="0"/>
            <a:r>
              <a:rPr lang="en-US" sz="2000" dirty="0"/>
              <a:t>Analyze a biblical text within its literary, historical, and cultural contexts.</a:t>
            </a:r>
          </a:p>
          <a:p>
            <a:pPr lvl="0"/>
            <a:r>
              <a:rPr lang="en-US" sz="2000" dirty="0"/>
              <a:t>Discuss influential movements, persons, and events in the history of both Christian theology and the church accurately, insightfully, and critically.</a:t>
            </a:r>
          </a:p>
          <a:p>
            <a:pPr lvl="0"/>
            <a:r>
              <a:rPr lang="en-US" sz="2000" dirty="0"/>
              <a:t>Explain the way history, culture, and Christian theology influence and shape one another.</a:t>
            </a:r>
          </a:p>
          <a:p>
            <a:pPr lvl="0"/>
            <a:r>
              <a:rPr lang="en-US" sz="2000" dirty="0"/>
              <a:t>Evaluate scholarly proposals and interpretations critically.</a:t>
            </a:r>
          </a:p>
        </p:txBody>
      </p:sp>
      <p:pic>
        <p:nvPicPr>
          <p:cNvPr id="3073" name="Picture 1" descr="page48image6498240">
            <a:extLst>
              <a:ext uri="{FF2B5EF4-FFF2-40B4-BE49-F238E27FC236}">
                <a16:creationId xmlns:a16="http://schemas.microsoft.com/office/drawing/2014/main" id="{890A7BDE-FCAD-514B-83D9-6A45F8E367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721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page48image6498240">
            <a:extLst>
              <a:ext uri="{FF2B5EF4-FFF2-40B4-BE49-F238E27FC236}">
                <a16:creationId xmlns:a16="http://schemas.microsoft.com/office/drawing/2014/main" id="{BFD24BDA-0DD3-874A-BAC0-931D280438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72100" cy="13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62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D9AB-1CC1-4A4F-8407-84E209F41796}"/>
              </a:ext>
            </a:extLst>
          </p:cNvPr>
          <p:cNvSpPr>
            <a:spLocks noGrp="1"/>
          </p:cNvSpPr>
          <p:nvPr>
            <p:ph type="title"/>
          </p:nvPr>
        </p:nvSpPr>
        <p:spPr/>
        <p:txBody>
          <a:bodyPr/>
          <a:lstStyle/>
          <a:p>
            <a:r>
              <a:rPr lang="en-US" dirty="0"/>
              <a:t>MTS General Studies Courses</a:t>
            </a:r>
          </a:p>
        </p:txBody>
      </p:sp>
      <p:sp>
        <p:nvSpPr>
          <p:cNvPr id="3" name="Content Placeholder 2">
            <a:extLst>
              <a:ext uri="{FF2B5EF4-FFF2-40B4-BE49-F238E27FC236}">
                <a16:creationId xmlns:a16="http://schemas.microsoft.com/office/drawing/2014/main" id="{0C4F225B-25AC-EC4C-BE34-8200A90DB0CA}"/>
              </a:ext>
            </a:extLst>
          </p:cNvPr>
          <p:cNvSpPr>
            <a:spLocks noGrp="1"/>
          </p:cNvSpPr>
          <p:nvPr>
            <p:ph idx="1"/>
          </p:nvPr>
        </p:nvSpPr>
        <p:spPr/>
        <p:txBody>
          <a:bodyPr>
            <a:normAutofit fontScale="77500" lnSpcReduction="20000"/>
          </a:bodyPr>
          <a:lstStyle/>
          <a:p>
            <a:pPr lvl="0"/>
            <a:r>
              <a:rPr lang="en-US" sz="2900" dirty="0"/>
              <a:t>BST 103-104 Introduction to OT I and II (6 hours)</a:t>
            </a:r>
          </a:p>
          <a:p>
            <a:pPr lvl="0"/>
            <a:r>
              <a:rPr lang="en-US" sz="2900" dirty="0"/>
              <a:t>BST 112-113 Introduction to NT I and II (6 hours)</a:t>
            </a:r>
          </a:p>
          <a:p>
            <a:pPr lvl="0"/>
            <a:r>
              <a:rPr lang="en-US" sz="2900" dirty="0"/>
              <a:t>Exegesis Requirement</a:t>
            </a:r>
            <a:r>
              <a:rPr lang="en-US" sz="2900" baseline="30000" dirty="0">
                <a:sym typeface="Symbol" pitchFamily="2" charset="2"/>
                <a:hlinkClick r:id="rId2"/>
              </a:rPr>
              <a:t></a:t>
            </a:r>
            <a:endParaRPr lang="en-US" sz="2900" dirty="0"/>
          </a:p>
          <a:p>
            <a:pPr lvl="0"/>
            <a:r>
              <a:rPr lang="en-US" sz="2900" dirty="0"/>
              <a:t>CHT 115 History of Christianity in a Global Context (3 hours)</a:t>
            </a:r>
          </a:p>
          <a:p>
            <a:pPr lvl="0"/>
            <a:r>
              <a:rPr lang="en-US" sz="2900" dirty="0"/>
              <a:t>CHT 200 History of Christianity in the United States (3 hours)</a:t>
            </a:r>
          </a:p>
          <a:p>
            <a:pPr lvl="0"/>
            <a:r>
              <a:rPr lang="en-US" sz="2900" dirty="0"/>
              <a:t>TSE 110-111 Systematic Theology I and II (6 hours)</a:t>
            </a:r>
          </a:p>
          <a:p>
            <a:pPr lvl="0"/>
            <a:r>
              <a:rPr lang="en-US" sz="2900" dirty="0"/>
              <a:t>TSE 120 Christian Ethics (3 hours)</a:t>
            </a:r>
          </a:p>
          <a:p>
            <a:r>
              <a:rPr lang="en-US" sz="2900" dirty="0"/>
              <a:t> Additional elective courses (33 hours)</a:t>
            </a:r>
          </a:p>
          <a:p>
            <a:pPr lvl="1"/>
            <a:r>
              <a:rPr lang="en-US" dirty="0"/>
              <a:t>MTS students are limited to 9 total elective course hours in Area IV with the exception of students seeking ordination as a Deacon in The United Methodist Church, who are permitted to take the Area IV courses that fulfill ordination course requirements.</a:t>
            </a:r>
            <a:endParaRPr lang="en-US" sz="1000" dirty="0"/>
          </a:p>
          <a:p>
            <a:pPr marL="0" indent="0">
              <a:buNone/>
            </a:pPr>
            <a:endParaRPr lang="en-US" dirty="0"/>
          </a:p>
        </p:txBody>
      </p:sp>
    </p:spTree>
    <p:extLst>
      <p:ext uri="{BB962C8B-B14F-4D97-AF65-F5344CB8AC3E}">
        <p14:creationId xmlns:p14="http://schemas.microsoft.com/office/powerpoint/2010/main" val="344239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E8B94-CC20-A34C-B413-D7AEF53D9089}"/>
              </a:ext>
            </a:extLst>
          </p:cNvPr>
          <p:cNvSpPr>
            <a:spLocks noGrp="1"/>
          </p:cNvSpPr>
          <p:nvPr>
            <p:ph type="title"/>
          </p:nvPr>
        </p:nvSpPr>
        <p:spPr/>
        <p:txBody>
          <a:bodyPr/>
          <a:lstStyle/>
          <a:p>
            <a:r>
              <a:rPr lang="en-US" dirty="0"/>
              <a:t>MTS Biblical Studies Learning Objectives</a:t>
            </a:r>
          </a:p>
        </p:txBody>
      </p:sp>
      <p:sp>
        <p:nvSpPr>
          <p:cNvPr id="3" name="Content Placeholder 2">
            <a:extLst>
              <a:ext uri="{FF2B5EF4-FFF2-40B4-BE49-F238E27FC236}">
                <a16:creationId xmlns:a16="http://schemas.microsoft.com/office/drawing/2014/main" id="{EB5ACF33-671B-9A47-8B0D-0FB100C6AC1D}"/>
              </a:ext>
            </a:extLst>
          </p:cNvPr>
          <p:cNvSpPr>
            <a:spLocks noGrp="1"/>
          </p:cNvSpPr>
          <p:nvPr>
            <p:ph idx="1"/>
          </p:nvPr>
        </p:nvSpPr>
        <p:spPr/>
        <p:txBody>
          <a:bodyPr>
            <a:noAutofit/>
          </a:bodyPr>
          <a:lstStyle/>
          <a:p>
            <a:pPr marL="0" indent="0">
              <a:buNone/>
            </a:pPr>
            <a:r>
              <a:rPr lang="en-US" sz="2000" dirty="0"/>
              <a:t>In the MTS Biblical Studies Concentration students will … </a:t>
            </a:r>
          </a:p>
          <a:p>
            <a:pPr marL="0" indent="0">
              <a:buNone/>
            </a:pPr>
            <a:endParaRPr lang="en-US" sz="800" dirty="0"/>
          </a:p>
          <a:p>
            <a:r>
              <a:rPr lang="en-US" sz="2000" dirty="0"/>
              <a:t>use electronic and print aids to arrive at an accurate understanding of the original language of a text in either the NT (Greek) or the OT (Hebrew) </a:t>
            </a:r>
          </a:p>
          <a:p>
            <a:r>
              <a:rPr lang="en-US" sz="2000" dirty="0"/>
              <a:t>summarize the historical and theological content of the various biblical books </a:t>
            </a:r>
          </a:p>
          <a:p>
            <a:r>
              <a:rPr lang="en-US" sz="2000" dirty="0"/>
              <a:t>analyze a text within its literary, historical, and cultural contexts </a:t>
            </a:r>
          </a:p>
          <a:p>
            <a:r>
              <a:rPr lang="en-US" sz="2000" dirty="0"/>
              <a:t>evaluate scholarly proposals and interpretations critically </a:t>
            </a:r>
          </a:p>
          <a:p>
            <a:r>
              <a:rPr lang="en-US" sz="2000" dirty="0"/>
              <a:t>articulate their own understanding of the biblical texts in conversation with other scholars </a:t>
            </a:r>
          </a:p>
        </p:txBody>
      </p:sp>
      <p:pic>
        <p:nvPicPr>
          <p:cNvPr id="3073" name="Picture 1" descr="page48image6498240">
            <a:extLst>
              <a:ext uri="{FF2B5EF4-FFF2-40B4-BE49-F238E27FC236}">
                <a16:creationId xmlns:a16="http://schemas.microsoft.com/office/drawing/2014/main" id="{890A7BDE-FCAD-514B-83D9-6A45F8E367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721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page48image6498240">
            <a:extLst>
              <a:ext uri="{FF2B5EF4-FFF2-40B4-BE49-F238E27FC236}">
                <a16:creationId xmlns:a16="http://schemas.microsoft.com/office/drawing/2014/main" id="{BFD24BDA-0DD3-874A-BAC0-931D280438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72100" cy="13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0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D9AB-1CC1-4A4F-8407-84E209F41796}"/>
              </a:ext>
            </a:extLst>
          </p:cNvPr>
          <p:cNvSpPr>
            <a:spLocks noGrp="1"/>
          </p:cNvSpPr>
          <p:nvPr>
            <p:ph type="title"/>
          </p:nvPr>
        </p:nvSpPr>
        <p:spPr/>
        <p:txBody>
          <a:bodyPr/>
          <a:lstStyle/>
          <a:p>
            <a:r>
              <a:rPr lang="en-US" dirty="0"/>
              <a:t>MTS Biblical Studies Courses</a:t>
            </a:r>
          </a:p>
        </p:txBody>
      </p:sp>
      <p:sp>
        <p:nvSpPr>
          <p:cNvPr id="3" name="Content Placeholder 2">
            <a:extLst>
              <a:ext uri="{FF2B5EF4-FFF2-40B4-BE49-F238E27FC236}">
                <a16:creationId xmlns:a16="http://schemas.microsoft.com/office/drawing/2014/main" id="{0C4F225B-25AC-EC4C-BE34-8200A90DB0CA}"/>
              </a:ext>
            </a:extLst>
          </p:cNvPr>
          <p:cNvSpPr>
            <a:spLocks noGrp="1"/>
          </p:cNvSpPr>
          <p:nvPr>
            <p:ph idx="1"/>
          </p:nvPr>
        </p:nvSpPr>
        <p:spPr/>
        <p:txBody>
          <a:bodyPr>
            <a:normAutofit fontScale="85000" lnSpcReduction="20000"/>
          </a:bodyPr>
          <a:lstStyle/>
          <a:p>
            <a:r>
              <a:rPr lang="en-US" sz="2900" dirty="0"/>
              <a:t>BST 103 and BST 104: Old Testament I and II</a:t>
            </a:r>
          </a:p>
          <a:p>
            <a:r>
              <a:rPr lang="en-US" sz="2900" dirty="0"/>
              <a:t>BST 112 and BST 113: New Testament I and II</a:t>
            </a:r>
          </a:p>
          <a:p>
            <a:r>
              <a:rPr lang="en-US" sz="2900" dirty="0"/>
              <a:t>Either BST 102: Lexical Hebrew or BST 115: Lexical Greek</a:t>
            </a:r>
          </a:p>
          <a:p>
            <a:r>
              <a:rPr lang="en-US" sz="2900" dirty="0"/>
              <a:t>15 elective course hours in Area One</a:t>
            </a:r>
          </a:p>
          <a:p>
            <a:r>
              <a:rPr lang="en-US" sz="2900" dirty="0"/>
              <a:t>15 credit hours from courses in Areas Two and Three</a:t>
            </a:r>
          </a:p>
          <a:p>
            <a:r>
              <a:rPr lang="en-US" sz="2900" dirty="0"/>
              <a:t>9-12 credit hours of additional electives</a:t>
            </a:r>
          </a:p>
          <a:p>
            <a:pPr lvl="1"/>
            <a:r>
              <a:rPr lang="en-US" sz="2600" dirty="0"/>
              <a:t>No more than 9 elective credit hours in Area Four: Pastoral Theology</a:t>
            </a:r>
          </a:p>
          <a:p>
            <a:pPr lvl="1"/>
            <a:r>
              <a:rPr lang="en-US" sz="2600" dirty="0"/>
              <a:t>PTH 114, PTH 162, PTH 163, and PTH 350 may not be taken for credit toward the degree </a:t>
            </a:r>
          </a:p>
          <a:p>
            <a:r>
              <a:rPr lang="en-US" sz="2900" dirty="0"/>
              <a:t>A 3-6 credit hour summative project/course</a:t>
            </a:r>
          </a:p>
          <a:p>
            <a:endParaRPr lang="en-US" sz="1000" dirty="0"/>
          </a:p>
          <a:p>
            <a:pPr marL="0" indent="0">
              <a:buNone/>
            </a:pPr>
            <a:endParaRPr lang="en-US" dirty="0"/>
          </a:p>
        </p:txBody>
      </p:sp>
    </p:spTree>
    <p:extLst>
      <p:ext uri="{BB962C8B-B14F-4D97-AF65-F5344CB8AC3E}">
        <p14:creationId xmlns:p14="http://schemas.microsoft.com/office/powerpoint/2010/main" val="2748594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E8B94-CC20-A34C-B413-D7AEF53D9089}"/>
              </a:ext>
            </a:extLst>
          </p:cNvPr>
          <p:cNvSpPr>
            <a:spLocks noGrp="1"/>
          </p:cNvSpPr>
          <p:nvPr>
            <p:ph type="title"/>
          </p:nvPr>
        </p:nvSpPr>
        <p:spPr/>
        <p:txBody>
          <a:bodyPr/>
          <a:lstStyle/>
          <a:p>
            <a:r>
              <a:rPr lang="en-US" dirty="0"/>
              <a:t>MTS History and Theology Learning Objectives</a:t>
            </a:r>
          </a:p>
        </p:txBody>
      </p:sp>
      <p:sp>
        <p:nvSpPr>
          <p:cNvPr id="3" name="Content Placeholder 2">
            <a:extLst>
              <a:ext uri="{FF2B5EF4-FFF2-40B4-BE49-F238E27FC236}">
                <a16:creationId xmlns:a16="http://schemas.microsoft.com/office/drawing/2014/main" id="{EB5ACF33-671B-9A47-8B0D-0FB100C6AC1D}"/>
              </a:ext>
            </a:extLst>
          </p:cNvPr>
          <p:cNvSpPr>
            <a:spLocks noGrp="1"/>
          </p:cNvSpPr>
          <p:nvPr>
            <p:ph idx="1"/>
          </p:nvPr>
        </p:nvSpPr>
        <p:spPr/>
        <p:txBody>
          <a:bodyPr>
            <a:noAutofit/>
          </a:bodyPr>
          <a:lstStyle/>
          <a:p>
            <a:pPr marL="0" indent="0">
              <a:lnSpc>
                <a:spcPct val="100000"/>
              </a:lnSpc>
              <a:spcBef>
                <a:spcPts val="0"/>
              </a:spcBef>
              <a:buNone/>
            </a:pPr>
            <a:r>
              <a:rPr lang="en-US" sz="2000" dirty="0"/>
              <a:t>Graduates of the MTS History and Theology Concentration will be able to … </a:t>
            </a:r>
          </a:p>
          <a:p>
            <a:pPr marL="0" indent="0">
              <a:lnSpc>
                <a:spcPct val="100000"/>
              </a:lnSpc>
              <a:spcBef>
                <a:spcPts val="0"/>
              </a:spcBef>
              <a:buNone/>
            </a:pPr>
            <a:endParaRPr lang="en-US" sz="800" dirty="0"/>
          </a:p>
          <a:p>
            <a:r>
              <a:rPr lang="en-US" sz="2000" dirty="0"/>
              <a:t>discuss influential movements, persons, and events in the history of both Christian theology and the church accurately, insightfully, and critically</a:t>
            </a:r>
          </a:p>
          <a:p>
            <a:r>
              <a:rPr lang="en-US" sz="2000" dirty="0"/>
              <a:t>explain the way history, culture, and Christian theology influence and shape one another</a:t>
            </a:r>
          </a:p>
          <a:p>
            <a:r>
              <a:rPr lang="en-US" sz="2000" dirty="0"/>
              <a:t>demonstrate master’s level competency in historiography and Christian theological methodology </a:t>
            </a:r>
          </a:p>
          <a:p>
            <a:r>
              <a:rPr lang="en-US" sz="2000" dirty="0"/>
              <a:t>communicate the results of graduate level historical analysis and theological reflection in a way that demonstrates proficiency in academic writing</a:t>
            </a:r>
          </a:p>
        </p:txBody>
      </p:sp>
      <p:pic>
        <p:nvPicPr>
          <p:cNvPr id="3073" name="Picture 1" descr="page48image6498240">
            <a:extLst>
              <a:ext uri="{FF2B5EF4-FFF2-40B4-BE49-F238E27FC236}">
                <a16:creationId xmlns:a16="http://schemas.microsoft.com/office/drawing/2014/main" id="{890A7BDE-FCAD-514B-83D9-6A45F8E367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721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page48image6498240">
            <a:extLst>
              <a:ext uri="{FF2B5EF4-FFF2-40B4-BE49-F238E27FC236}">
                <a16:creationId xmlns:a16="http://schemas.microsoft.com/office/drawing/2014/main" id="{BFD24BDA-0DD3-874A-BAC0-931D280438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72100" cy="13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645977"/>
      </p:ext>
    </p:extLst>
  </p:cSld>
  <p:clrMapOvr>
    <a:masterClrMapping/>
  </p:clrMapOvr>
</p:sld>
</file>

<file path=ppt/theme/theme1.xml><?xml version="1.0" encoding="utf-8"?>
<a:theme xmlns:a="http://schemas.openxmlformats.org/drawingml/2006/main" name="Berlin">
  <a:themeElements>
    <a:clrScheme name="Custom 1">
      <a:dk1>
        <a:srgbClr val="000000"/>
      </a:dk1>
      <a:lt1>
        <a:srgbClr val="FFFFFF"/>
      </a:lt1>
      <a:dk2>
        <a:srgbClr val="9D360E"/>
      </a:dk2>
      <a:lt2>
        <a:srgbClr val="E7E6E6"/>
      </a:lt2>
      <a:accent1>
        <a:srgbClr val="F0CE4E"/>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{07179E54-9F56-2D4B-A6A9-ABE5ABA147A2}tf10001057</Template>
  <TotalTime>215</TotalTime>
  <Words>767</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Berlin</vt:lpstr>
      <vt:lpstr>Master of Theological Studies (MTS)</vt:lpstr>
      <vt:lpstr>Description</vt:lpstr>
      <vt:lpstr>Duration</vt:lpstr>
      <vt:lpstr>Three MTS Options</vt:lpstr>
      <vt:lpstr>MTS General Studies Learning Objectives</vt:lpstr>
      <vt:lpstr>MTS General Studies Courses</vt:lpstr>
      <vt:lpstr>MTS Biblical Studies Learning Objectives</vt:lpstr>
      <vt:lpstr>MTS Biblical Studies Courses</vt:lpstr>
      <vt:lpstr>MTS History and Theology Learning Objectives</vt:lpstr>
      <vt:lpstr>MTS History and Theology Courses</vt:lpstr>
      <vt:lpstr>MTS Recommended Course Sequences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of Divinity (MDiv)</dc:title>
  <dc:creator>Trevor Eppehimer</dc:creator>
  <cp:lastModifiedBy>John Everett</cp:lastModifiedBy>
  <cp:revision>23</cp:revision>
  <dcterms:created xsi:type="dcterms:W3CDTF">2020-07-25T12:02:18Z</dcterms:created>
  <dcterms:modified xsi:type="dcterms:W3CDTF">2021-08-10T19:04:02Z</dcterms:modified>
</cp:coreProperties>
</file>